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8" r:id="rId3"/>
    <p:sldId id="262" r:id="rId4"/>
    <p:sldId id="263" r:id="rId5"/>
    <p:sldId id="259" r:id="rId6"/>
    <p:sldId id="286" r:id="rId7"/>
    <p:sldId id="261" r:id="rId8"/>
    <p:sldId id="264" r:id="rId9"/>
    <p:sldId id="265" r:id="rId10"/>
    <p:sldId id="266" r:id="rId11"/>
    <p:sldId id="267" r:id="rId12"/>
    <p:sldId id="282" r:id="rId13"/>
    <p:sldId id="269" r:id="rId14"/>
    <p:sldId id="277" r:id="rId15"/>
    <p:sldId id="270" r:id="rId16"/>
    <p:sldId id="271" r:id="rId17"/>
    <p:sldId id="273" r:id="rId18"/>
    <p:sldId id="276" r:id="rId19"/>
    <p:sldId id="278" r:id="rId20"/>
    <p:sldId id="279" r:id="rId21"/>
    <p:sldId id="285" r:id="rId22"/>
    <p:sldId id="283" r:id="rId23"/>
    <p:sldId id="28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AD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2186" autoAdjust="0"/>
  </p:normalViewPr>
  <p:slideViewPr>
    <p:cSldViewPr snapToGrid="0">
      <p:cViewPr varScale="1">
        <p:scale>
          <a:sx n="55" d="100"/>
          <a:sy n="55" d="100"/>
        </p:scale>
        <p:origin x="109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0.png>
</file>

<file path=ppt/media/image11.jpe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4651A5-BA4F-4108-BFC1-A23680A6FCA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0BA2B6-A960-45CB-AF0F-48511DD86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527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191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85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188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76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27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1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22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53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537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8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7384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0658B2D-32EE-40F8-89DA-B5D7FE2656E1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9802476-1836-49E7-9D67-838CA402D8B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8748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657F4-EF89-493D-98CF-BDFC42595B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 que são probabilidades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A47E01-7589-422A-9916-A324F73C18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Felipe Buchbinder</a:t>
            </a:r>
          </a:p>
        </p:txBody>
      </p:sp>
    </p:spTree>
    <p:extLst>
      <p:ext uri="{BB962C8B-B14F-4D97-AF65-F5344CB8AC3E}">
        <p14:creationId xmlns:p14="http://schemas.microsoft.com/office/powerpoint/2010/main" val="319655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1C6B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723CCB-C383-4A89-8082-FBDB8114B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Críticas à teoria frequentista</a:t>
            </a:r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57EFC-BC20-423D-AEBE-1580E719E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07027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dirty="0">
                <a:solidFill>
                  <a:srgbClr val="FFFFFF"/>
                </a:solidFill>
              </a:rPr>
              <a:t>Experimento se realiza “infinitas” vezes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>
                <a:solidFill>
                  <a:srgbClr val="FFFFFF"/>
                </a:solidFill>
              </a:rPr>
              <a:t>Experimento se realiza sempre da mesma forma. Sempre. Da. Mesma. Forma.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>
                <a:solidFill>
                  <a:srgbClr val="FFFFFF"/>
                </a:solidFill>
              </a:rPr>
              <a:t>Não permite incorporar nenhuma informação que não seja oriunda da repetição do experimento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146" name="Picture 2" descr="See the source image">
            <a:extLst>
              <a:ext uri="{FF2B5EF4-FFF2-40B4-BE49-F238E27FC236}">
                <a16:creationId xmlns:a16="http://schemas.microsoft.com/office/drawing/2014/main" id="{13803C19-F607-47DB-BEB8-F3C821EF1E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" r="54325"/>
          <a:stretch/>
        </p:blipFill>
        <p:spPr bwMode="auto">
          <a:xfrm>
            <a:off x="7552266" y="10"/>
            <a:ext cx="463973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9531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E5D7D9-02A0-409B-893C-2AC60C0E2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 Bayesiana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663860-EA4D-4DA6-A91C-4058DBEDD3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Felipe Buchbinder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62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9094D94-D860-4F79-82D0-5C4DA4976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6616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Teoria </a:t>
            </a:r>
            <a:r>
              <a:rPr lang="en-US" dirty="0" err="1"/>
              <a:t>Bayesiana</a:t>
            </a:r>
            <a:br>
              <a:rPr lang="en-US" dirty="0"/>
            </a:br>
            <a:r>
              <a:rPr lang="en-US" sz="3200" dirty="0" err="1">
                <a:solidFill>
                  <a:schemeClr val="accent1"/>
                </a:solidFill>
              </a:rPr>
              <a:t>Probabilidade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como</a:t>
            </a:r>
            <a:r>
              <a:rPr lang="en-US" sz="3200" dirty="0">
                <a:solidFill>
                  <a:schemeClr val="accent1"/>
                </a:solidFill>
              </a:rPr>
              <a:t> um </a:t>
            </a:r>
            <a:r>
              <a:rPr lang="en-US" sz="3200" dirty="0" err="1">
                <a:solidFill>
                  <a:schemeClr val="accent1"/>
                </a:solidFill>
              </a:rPr>
              <a:t>grau</a:t>
            </a:r>
            <a:r>
              <a:rPr lang="en-US" sz="3200" dirty="0">
                <a:solidFill>
                  <a:schemeClr val="accent1"/>
                </a:solidFill>
              </a:rPr>
              <a:t> de </a:t>
            </a:r>
            <a:r>
              <a:rPr lang="en-US" sz="3200" dirty="0" err="1">
                <a:solidFill>
                  <a:schemeClr val="accent1"/>
                </a:solidFill>
              </a:rPr>
              <a:t>certeza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E1CB2A-6208-4900-A739-2C1178523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3609974"/>
            <a:ext cx="10272247" cy="2699385"/>
          </a:xfrm>
        </p:spPr>
        <p:txBody>
          <a:bodyPr/>
          <a:lstStyle/>
          <a:p>
            <a:r>
              <a:rPr lang="en-US" dirty="0" err="1"/>
              <a:t>Exemplos</a:t>
            </a:r>
            <a:r>
              <a:rPr lang="en-US" dirty="0"/>
              <a:t>: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/>
              <a:t>Por que a </a:t>
            </a:r>
            <a:r>
              <a:rPr lang="en-US" dirty="0" err="1"/>
              <a:t>probabilidade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moeda</a:t>
            </a:r>
            <a:r>
              <a:rPr lang="en-US" dirty="0"/>
              <a:t> </a:t>
            </a:r>
            <a:r>
              <a:rPr lang="en-US" dirty="0" err="1"/>
              <a:t>dar</a:t>
            </a:r>
            <a:r>
              <a:rPr lang="en-US" dirty="0"/>
              <a:t> “</a:t>
            </a:r>
            <a:r>
              <a:rPr lang="en-US" dirty="0" err="1"/>
              <a:t>cara</a:t>
            </a:r>
            <a:r>
              <a:rPr lang="en-US" dirty="0"/>
              <a:t>” </a:t>
            </a:r>
            <a:r>
              <a:rPr lang="pt-BR" dirty="0"/>
              <a:t>é 50%?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/>
              <a:t>Por que </a:t>
            </a:r>
            <a:r>
              <a:rPr lang="en-US" dirty="0" err="1"/>
              <a:t>probabilidade</a:t>
            </a:r>
            <a:r>
              <a:rPr lang="en-US" dirty="0"/>
              <a:t> de um </a:t>
            </a:r>
            <a:r>
              <a:rPr lang="en-US" dirty="0" err="1"/>
              <a:t>avi</a:t>
            </a:r>
            <a:r>
              <a:rPr lang="pt-BR" dirty="0"/>
              <a:t>ão cair não é 50%</a:t>
            </a:r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18C5CC-286F-4AB8-B010-7CFF0124450C}"/>
              </a:ext>
            </a:extLst>
          </p:cNvPr>
          <p:cNvSpPr/>
          <p:nvPr/>
        </p:nvSpPr>
        <p:spPr>
          <a:xfrm>
            <a:off x="1200150" y="2324098"/>
            <a:ext cx="10096225" cy="1076325"/>
          </a:xfrm>
          <a:prstGeom prst="rect">
            <a:avLst/>
          </a:prstGeom>
          <a:solidFill>
            <a:srgbClr val="1CADE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dirty="0">
                <a:solidFill>
                  <a:schemeClr val="tx1"/>
                </a:solidFill>
              </a:rPr>
              <a:t>A probabilidade de um evento é o </a:t>
            </a:r>
            <a:r>
              <a:rPr lang="pt-BR" sz="1800" dirty="0">
                <a:solidFill>
                  <a:srgbClr val="00B0F0"/>
                </a:solidFill>
              </a:rPr>
              <a:t>grau de certeza</a:t>
            </a:r>
            <a:r>
              <a:rPr lang="pt-BR" sz="1800" dirty="0">
                <a:solidFill>
                  <a:schemeClr val="tx1"/>
                </a:solidFill>
              </a:rPr>
              <a:t> que a gente tem de que ele vai acontecer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116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6D012-3468-4D53-A9D8-42D94E645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Essas frases fazem sentido na teoria bayesiana, mas não na teoria frequentista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45D5D-31E4-4F0F-9179-33F9C7BC4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pt-BR" dirty="0"/>
              <a:t>“Esse novo empreendimento tem 90% de probabilidade de sucesso!”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“Eu acho bem provável  eles já terem tido um caso... diria que a probabilidade é de 80%!”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“A probabilidade de que a renda média do brasileiro esteja entre 1 e 2 salários mínimos é de 30%” (inferência frequentista vs. Inferência bayesiana)</a:t>
            </a:r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726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52E4D36-12C6-47BA-BB46-87B3BF45C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 bayesiana e aprendizado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18979-8AA7-4795-9FE8-1C135FB73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rgbClr val="00B0F0"/>
                </a:solidFill>
              </a:rPr>
              <a:t>Graus</a:t>
            </a:r>
            <a:r>
              <a:rPr lang="en-US" dirty="0">
                <a:solidFill>
                  <a:srgbClr val="00B0F0"/>
                </a:solidFill>
              </a:rPr>
              <a:t> de Certeza </a:t>
            </a:r>
            <a:r>
              <a:rPr lang="en-US" dirty="0" err="1">
                <a:solidFill>
                  <a:srgbClr val="00B0F0"/>
                </a:solidFill>
              </a:rPr>
              <a:t>podem</a:t>
            </a:r>
            <a:r>
              <a:rPr lang="en-US" dirty="0">
                <a:solidFill>
                  <a:srgbClr val="00B0F0"/>
                </a:solidFill>
              </a:rPr>
              <a:t> mudar.</a:t>
            </a:r>
          </a:p>
          <a:p>
            <a:r>
              <a:rPr lang="en-US" dirty="0" err="1"/>
              <a:t>Isso</a:t>
            </a:r>
            <a:r>
              <a:rPr lang="en-US" dirty="0"/>
              <a:t> se chama </a:t>
            </a:r>
            <a:r>
              <a:rPr lang="en-US" dirty="0" err="1">
                <a:solidFill>
                  <a:srgbClr val="00B0F0"/>
                </a:solidFill>
              </a:rPr>
              <a:t>Aprendizado</a:t>
            </a:r>
            <a:endParaRPr lang="pt-BR" dirty="0"/>
          </a:p>
          <a:p>
            <a:r>
              <a:rPr lang="en-US" dirty="0"/>
              <a:t>Por </a:t>
            </a:r>
            <a:r>
              <a:rPr lang="en-US" dirty="0" err="1"/>
              <a:t>isso</a:t>
            </a:r>
            <a:r>
              <a:rPr lang="en-US" dirty="0"/>
              <a:t>, a Teoria </a:t>
            </a:r>
            <a:r>
              <a:rPr lang="en-US" dirty="0" err="1"/>
              <a:t>Bayesiana</a:t>
            </a:r>
            <a:r>
              <a:rPr lang="en-US" dirty="0"/>
              <a:t> é fundamental para o </a:t>
            </a:r>
            <a:r>
              <a:rPr lang="en-US" dirty="0" err="1"/>
              <a:t>Aprendizado</a:t>
            </a:r>
            <a:r>
              <a:rPr lang="en-US" dirty="0"/>
              <a:t> de </a:t>
            </a:r>
            <a:r>
              <a:rPr lang="en-US" dirty="0" err="1"/>
              <a:t>Máquina</a:t>
            </a:r>
            <a:r>
              <a:rPr lang="en-US" dirty="0"/>
              <a:t> e </a:t>
            </a:r>
            <a:r>
              <a:rPr lang="en-US" dirty="0" err="1"/>
              <a:t>Inteligência</a:t>
            </a:r>
            <a:r>
              <a:rPr lang="en-US" dirty="0"/>
              <a:t> Artificial.</a:t>
            </a:r>
          </a:p>
          <a:p>
            <a:r>
              <a:rPr lang="en-US" dirty="0"/>
              <a:t>A </a:t>
            </a:r>
            <a:r>
              <a:rPr lang="en-US" dirty="0" err="1"/>
              <a:t>matemática</a:t>
            </a:r>
            <a:r>
              <a:rPr lang="en-US" dirty="0"/>
              <a:t> por </a:t>
            </a:r>
            <a:r>
              <a:rPr lang="en-US" dirty="0" err="1"/>
              <a:t>trás</a:t>
            </a:r>
            <a:r>
              <a:rPr lang="en-US" dirty="0"/>
              <a:t> da Teoria </a:t>
            </a:r>
            <a:r>
              <a:rPr lang="en-US" dirty="0" err="1"/>
              <a:t>Bayesiana</a:t>
            </a:r>
            <a:r>
              <a:rPr lang="en-US" dirty="0"/>
              <a:t> é </a:t>
            </a:r>
            <a:r>
              <a:rPr lang="en-US" dirty="0" err="1"/>
              <a:t>pesada</a:t>
            </a:r>
            <a:r>
              <a:rPr lang="en-US" dirty="0"/>
              <a:t>.</a:t>
            </a:r>
          </a:p>
          <a:p>
            <a:r>
              <a:rPr lang="en-US" dirty="0" err="1"/>
              <a:t>Vamos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dar</a:t>
            </a:r>
            <a:r>
              <a:rPr lang="en-US" dirty="0"/>
              <a:t> o </a:t>
            </a:r>
            <a:r>
              <a:rPr lang="en-US" dirty="0" err="1"/>
              <a:t>gostinho</a:t>
            </a:r>
            <a:r>
              <a:rPr lang="en-US" dirty="0"/>
              <a:t>. Para </a:t>
            </a:r>
            <a:r>
              <a:rPr lang="en-US" dirty="0" err="1"/>
              <a:t>isso</a:t>
            </a:r>
            <a:r>
              <a:rPr lang="en-US" dirty="0"/>
              <a:t>, </a:t>
            </a:r>
            <a:r>
              <a:rPr lang="en-US" dirty="0" err="1"/>
              <a:t>precisamos</a:t>
            </a:r>
            <a:r>
              <a:rPr lang="en-US" dirty="0"/>
              <a:t> antes </a:t>
            </a:r>
            <a:r>
              <a:rPr lang="en-US" dirty="0" err="1"/>
              <a:t>introduzir</a:t>
            </a:r>
            <a:r>
              <a:rPr lang="en-US" dirty="0"/>
              <a:t> o </a:t>
            </a:r>
            <a:r>
              <a:rPr lang="en-US" dirty="0" err="1"/>
              <a:t>conceito</a:t>
            </a:r>
            <a:r>
              <a:rPr lang="en-US" dirty="0"/>
              <a:t> de </a:t>
            </a:r>
            <a:r>
              <a:rPr lang="en-US" dirty="0" err="1">
                <a:solidFill>
                  <a:srgbClr val="00B0F0"/>
                </a:solidFill>
              </a:rPr>
              <a:t>probabilidades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 err="1">
                <a:solidFill>
                  <a:srgbClr val="00B0F0"/>
                </a:solidFill>
              </a:rPr>
              <a:t>condicionais</a:t>
            </a:r>
            <a:endParaRPr lang="en-US" dirty="0">
              <a:solidFill>
                <a:srgbClr val="00B0F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519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F1DA5-5549-4B1F-B40E-64DFEFD72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Probabilidade</a:t>
            </a:r>
            <a:r>
              <a:rPr lang="en-US" dirty="0"/>
              <a:t> </a:t>
            </a:r>
            <a:r>
              <a:rPr lang="en-US" dirty="0" err="1"/>
              <a:t>condicional</a:t>
            </a:r>
            <a:br>
              <a:rPr lang="en-US" dirty="0"/>
            </a:br>
            <a:r>
              <a:rPr lang="en-US" sz="3600" dirty="0">
                <a:solidFill>
                  <a:srgbClr val="00B0F0"/>
                </a:solidFill>
              </a:rPr>
              <a:t>Nota</a:t>
            </a:r>
            <a:r>
              <a:rPr lang="pt-BR" sz="3600" dirty="0">
                <a:solidFill>
                  <a:srgbClr val="00B0F0"/>
                </a:solidFill>
              </a:rPr>
              <a:t>ção</a:t>
            </a:r>
            <a:endParaRPr lang="en-US" sz="3600" dirty="0">
              <a:solidFill>
                <a:srgbClr val="00B0F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A7B21A-8C48-42C5-8057-E8060C62D8F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4128" y="2286000"/>
                <a:ext cx="10874647" cy="402336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</m:oMath>
                </a14:m>
                <a:r>
                  <a:rPr lang="en-US" dirty="0"/>
                  <a:t>: </a:t>
                </a:r>
                <a:r>
                  <a:rPr lang="en-US" dirty="0" err="1"/>
                  <a:t>Probabilidade</a:t>
                </a:r>
                <a:r>
                  <a:rPr lang="en-US" dirty="0"/>
                  <a:t> de se </a:t>
                </a:r>
                <a:r>
                  <a:rPr lang="en-US" dirty="0" err="1"/>
                  <a:t>observar</a:t>
                </a:r>
                <a:r>
                  <a:rPr lang="en-US" dirty="0"/>
                  <a:t> um </a:t>
                </a:r>
                <a:r>
                  <a:rPr lang="en-US" dirty="0" err="1"/>
                  <a:t>evento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r>
                  <a:rPr lang="en-US" dirty="0"/>
                  <a:t>: </a:t>
                </a:r>
                <a:r>
                  <a:rPr lang="en-US" dirty="0" err="1"/>
                  <a:t>Probabilidade</a:t>
                </a:r>
                <a:r>
                  <a:rPr lang="en-US" dirty="0"/>
                  <a:t> de se observer um </a:t>
                </a:r>
                <a:r>
                  <a:rPr lang="en-US" dirty="0" err="1"/>
                  <a:t>evento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</a:t>
                </a:r>
                <a:r>
                  <a:rPr lang="en-US" i="1" dirty="0" err="1"/>
                  <a:t>sabendo</a:t>
                </a:r>
                <a:r>
                  <a:rPr lang="en-US" i="1" dirty="0"/>
                  <a:t> </a:t>
                </a:r>
                <a:r>
                  <a:rPr lang="en-US" dirty="0"/>
                  <a:t>que um </a:t>
                </a:r>
                <a:r>
                  <a:rPr lang="en-US" dirty="0" err="1"/>
                  <a:t>evento</a:t>
                </a:r>
                <a:r>
                  <a:rPr lang="en-US" dirty="0"/>
                  <a:t> B </a:t>
                </a:r>
                <a:r>
                  <a:rPr lang="en-US" dirty="0" err="1"/>
                  <a:t>ocorreu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A7B21A-8C48-42C5-8057-E8060C62D8F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4128" y="2286000"/>
                <a:ext cx="10874647" cy="4023360"/>
              </a:xfrm>
              <a:blipFill>
                <a:blip r:embed="rId2"/>
                <a:stretch>
                  <a:fillRect l="-1121" t="-2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8899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526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C8F7E3-B2B1-4D26-B5F3-7C70094F5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O caso do passarinho tico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209ED4A-4C9F-4F08-B606-98B41324AE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4128" y="2286000"/>
                <a:ext cx="6007027" cy="4023360"/>
              </a:xfrm>
            </p:spPr>
            <p:txBody>
              <a:bodyPr>
                <a:normAutofit/>
              </a:bodyPr>
              <a:lstStyle/>
              <a:p>
                <a:r>
                  <a:rPr lang="pt-BR" dirty="0">
                    <a:solidFill>
                      <a:srgbClr val="FFFF00"/>
                    </a:solidFill>
                  </a:rPr>
                  <a:t>A: O Tico é macho</a:t>
                </a:r>
              </a:p>
              <a:p>
                <a14:m>
                  <m:oMath xmlns:m="http://schemas.openxmlformats.org/officeDocument/2006/math">
                    <m:r>
                      <a:rPr lang="pt-BR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pt-BR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pt-BR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=50%</m:t>
                    </m:r>
                  </m:oMath>
                </a14:m>
                <a:endParaRPr lang="en-US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209ED4A-4C9F-4F08-B606-98B41324AE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4128" y="2286000"/>
                <a:ext cx="6007027" cy="4023360"/>
              </a:xfrm>
              <a:blipFill>
                <a:blip r:embed="rId2"/>
                <a:stretch>
                  <a:fillRect l="-2030" t="-1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4A61B71B-3581-4D3D-A25F-E6D70BD423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6" r="2" b="2"/>
          <a:stretch/>
        </p:blipFill>
        <p:spPr bwMode="auto">
          <a:xfrm>
            <a:off x="7552266" y="10"/>
            <a:ext cx="463973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248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526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C8F7E3-B2B1-4D26-B5F3-7C70094F5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O caso do passarinho tico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209ED4A-4C9F-4F08-B606-98B41324AE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4128" y="2286000"/>
                <a:ext cx="6007027" cy="4023360"/>
              </a:xfrm>
            </p:spPr>
            <p:txBody>
              <a:bodyPr>
                <a:normAutofit/>
              </a:bodyPr>
              <a:lstStyle/>
              <a:p>
                <a:r>
                  <a:rPr lang="pt-BR" dirty="0">
                    <a:solidFill>
                      <a:schemeClr val="bg1">
                        <a:lumMod val="75000"/>
                      </a:schemeClr>
                    </a:solidFill>
                  </a:rPr>
                  <a:t>A: O Tico é macho</a:t>
                </a:r>
              </a:p>
              <a:p>
                <a14:m>
                  <m:oMath xmlns:m="http://schemas.openxmlformats.org/officeDocument/2006/math">
                    <m:r>
                      <a:rPr lang="pt-BR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pt-BR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pt-BR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=50%</m:t>
                    </m:r>
                  </m:oMath>
                </a14:m>
                <a:endParaRPr lang="en-US" dirty="0">
                  <a:solidFill>
                    <a:schemeClr val="bg1">
                      <a:lumMod val="75000"/>
                    </a:schemeClr>
                  </a:solidFill>
                </a:endParaRPr>
              </a:p>
              <a:p>
                <a:r>
                  <a:rPr lang="en-US" dirty="0">
                    <a:solidFill>
                      <a:srgbClr val="FFFF00"/>
                    </a:solidFill>
                  </a:rPr>
                  <a:t>B: O </a:t>
                </a:r>
                <a:r>
                  <a:rPr lang="en-US" dirty="0" err="1">
                    <a:solidFill>
                      <a:srgbClr val="FFFF00"/>
                    </a:solidFill>
                  </a:rPr>
                  <a:t>moço</a:t>
                </a:r>
                <a:r>
                  <a:rPr lang="en-US" dirty="0">
                    <a:solidFill>
                      <a:srgbClr val="FFFF00"/>
                    </a:solidFill>
                  </a:rPr>
                  <a:t> que </a:t>
                </a:r>
                <a:r>
                  <a:rPr lang="en-US" dirty="0" err="1">
                    <a:solidFill>
                      <a:srgbClr val="FFFF00"/>
                    </a:solidFill>
                  </a:rPr>
                  <a:t>vendeu</a:t>
                </a:r>
                <a:r>
                  <a:rPr lang="en-US" dirty="0">
                    <a:solidFill>
                      <a:srgbClr val="FFFF00"/>
                    </a:solidFill>
                  </a:rPr>
                  <a:t> o Tico </a:t>
                </a:r>
                <a:r>
                  <a:rPr lang="en-US" dirty="0" err="1">
                    <a:solidFill>
                      <a:srgbClr val="FFFF00"/>
                    </a:solidFill>
                  </a:rPr>
                  <a:t>disse</a:t>
                </a:r>
                <a:r>
                  <a:rPr lang="en-US" dirty="0">
                    <a:solidFill>
                      <a:srgbClr val="FFFF00"/>
                    </a:solidFill>
                  </a:rPr>
                  <a:t> que </a:t>
                </a:r>
                <a:r>
                  <a:rPr lang="en-US" dirty="0" err="1">
                    <a:solidFill>
                      <a:srgbClr val="FFFF00"/>
                    </a:solidFill>
                  </a:rPr>
                  <a:t>ele</a:t>
                </a:r>
                <a:r>
                  <a:rPr lang="en-US" dirty="0">
                    <a:solidFill>
                      <a:srgbClr val="FFFF00"/>
                    </a:solidFill>
                  </a:rPr>
                  <a:t> é macho</a:t>
                </a:r>
              </a:p>
              <a:p>
                <a14:m>
                  <m:oMath xmlns:m="http://schemas.openxmlformats.org/officeDocument/2006/math">
                    <m:r>
                      <a:rPr lang="pt-BR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=99%</m:t>
                    </m:r>
                  </m:oMath>
                </a14:m>
                <a:endParaRPr lang="en-US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209ED4A-4C9F-4F08-B606-98B41324AE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4128" y="2286000"/>
                <a:ext cx="6007027" cy="4023360"/>
              </a:xfrm>
              <a:blipFill>
                <a:blip r:embed="rId2"/>
                <a:stretch>
                  <a:fillRect l="-2030" t="-1818" r="-15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4A61B71B-3581-4D3D-A25F-E6D70BD423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6" r="2" b="2"/>
          <a:stretch/>
        </p:blipFill>
        <p:spPr bwMode="auto">
          <a:xfrm>
            <a:off x="7552266" y="10"/>
            <a:ext cx="463973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7434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6109556B-EAE9-4435-B409-0519F2CB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7" cy="6858000"/>
          </a:xfrm>
          <a:prstGeom prst="rect">
            <a:avLst/>
          </a:prstGeom>
          <a:solidFill>
            <a:srgbClr val="526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C8F7E3-B2B1-4D26-B5F3-7C70094F5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07027" cy="1499616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O caso do passarinho tico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814CCBE-423E-41B2-A9F3-82679F49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209ED4A-4C9F-4F08-B606-98B41324AE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4128" y="2286000"/>
                <a:ext cx="6007027" cy="4023360"/>
              </a:xfrm>
            </p:spPr>
            <p:txBody>
              <a:bodyPr>
                <a:normAutofit/>
              </a:bodyPr>
              <a:lstStyle/>
              <a:p>
                <a:r>
                  <a:rPr lang="pt-BR" dirty="0">
                    <a:solidFill>
                      <a:schemeClr val="bg1">
                        <a:lumMod val="75000"/>
                      </a:schemeClr>
                    </a:solidFill>
                  </a:rPr>
                  <a:t>A: O Tico é macho</a:t>
                </a:r>
              </a:p>
              <a:p>
                <a14:m>
                  <m:oMath xmlns:m="http://schemas.openxmlformats.org/officeDocument/2006/math">
                    <m:r>
                      <a:rPr lang="pt-BR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pt-BR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d>
                    <m:r>
                      <a:rPr lang="pt-BR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=50%</m:t>
                    </m:r>
                  </m:oMath>
                </a14:m>
                <a:endParaRPr lang="en-US" dirty="0">
                  <a:solidFill>
                    <a:schemeClr val="bg1">
                      <a:lumMod val="75000"/>
                    </a:schemeClr>
                  </a:solidFill>
                </a:endParaRPr>
              </a:p>
              <a:p>
                <a:r>
                  <a:rPr lang="en-US" dirty="0">
                    <a:solidFill>
                      <a:schemeClr val="bg1">
                        <a:lumMod val="75000"/>
                      </a:schemeClr>
                    </a:solidFill>
                  </a:rPr>
                  <a:t>B: O </a:t>
                </a:r>
                <a:r>
                  <a:rPr lang="en-US" dirty="0" err="1">
                    <a:solidFill>
                      <a:schemeClr val="bg1">
                        <a:lumMod val="75000"/>
                      </a:schemeClr>
                    </a:solidFill>
                  </a:rPr>
                  <a:t>moço</a:t>
                </a:r>
                <a:r>
                  <a:rPr lang="en-US" dirty="0">
                    <a:solidFill>
                      <a:schemeClr val="bg1">
                        <a:lumMod val="75000"/>
                      </a:schemeClr>
                    </a:solidFill>
                  </a:rPr>
                  <a:t> que </a:t>
                </a:r>
                <a:r>
                  <a:rPr lang="en-US" dirty="0" err="1">
                    <a:solidFill>
                      <a:schemeClr val="bg1">
                        <a:lumMod val="75000"/>
                      </a:schemeClr>
                    </a:solidFill>
                  </a:rPr>
                  <a:t>vendeu</a:t>
                </a:r>
                <a:r>
                  <a:rPr lang="en-US" dirty="0">
                    <a:solidFill>
                      <a:schemeClr val="bg1">
                        <a:lumMod val="75000"/>
                      </a:schemeClr>
                    </a:solidFill>
                  </a:rPr>
                  <a:t> o Tico </a:t>
                </a:r>
                <a:r>
                  <a:rPr lang="en-US" dirty="0" err="1">
                    <a:solidFill>
                      <a:schemeClr val="bg1">
                        <a:lumMod val="75000"/>
                      </a:schemeClr>
                    </a:solidFill>
                  </a:rPr>
                  <a:t>disse</a:t>
                </a:r>
                <a:r>
                  <a:rPr lang="en-US" dirty="0">
                    <a:solidFill>
                      <a:schemeClr val="bg1">
                        <a:lumMod val="75000"/>
                      </a:schemeClr>
                    </a:solidFill>
                  </a:rPr>
                  <a:t> que </a:t>
                </a:r>
                <a:r>
                  <a:rPr lang="en-US" dirty="0" err="1">
                    <a:solidFill>
                      <a:schemeClr val="bg1">
                        <a:lumMod val="75000"/>
                      </a:schemeClr>
                    </a:solidFill>
                  </a:rPr>
                  <a:t>ele</a:t>
                </a:r>
                <a:r>
                  <a:rPr lang="en-US" dirty="0">
                    <a:solidFill>
                      <a:schemeClr val="bg1">
                        <a:lumMod val="75000"/>
                      </a:schemeClr>
                    </a:solidFill>
                  </a:rPr>
                  <a:t> é macho</a:t>
                </a:r>
              </a:p>
              <a:p>
                <a14:m>
                  <m:oMath xmlns:m="http://schemas.openxmlformats.org/officeDocument/2006/math">
                    <m:r>
                      <a:rPr lang="pt-BR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=99%</m:t>
                    </m:r>
                  </m:oMath>
                </a14:m>
                <a:endParaRPr lang="en-US" dirty="0">
                  <a:solidFill>
                    <a:schemeClr val="bg1">
                      <a:lumMod val="75000"/>
                    </a:schemeClr>
                  </a:solidFill>
                </a:endParaRPr>
              </a:p>
              <a:p>
                <a:r>
                  <a:rPr lang="en-US" dirty="0">
                    <a:solidFill>
                      <a:srgbClr val="FFFF00"/>
                    </a:solidFill>
                  </a:rPr>
                  <a:t>C: O Tico </a:t>
                </a:r>
                <a:r>
                  <a:rPr lang="en-US" dirty="0" err="1">
                    <a:solidFill>
                      <a:srgbClr val="FFFF00"/>
                    </a:solidFill>
                  </a:rPr>
                  <a:t>botou</a:t>
                </a:r>
                <a:r>
                  <a:rPr lang="en-US" dirty="0">
                    <a:solidFill>
                      <a:srgbClr val="FFFF00"/>
                    </a:solidFill>
                  </a:rPr>
                  <a:t> um </a:t>
                </a:r>
                <a:r>
                  <a:rPr lang="en-US" dirty="0" err="1">
                    <a:solidFill>
                      <a:srgbClr val="FFFF00"/>
                    </a:solidFill>
                  </a:rPr>
                  <a:t>ovo</a:t>
                </a:r>
                <a:r>
                  <a:rPr lang="en-US" dirty="0">
                    <a:solidFill>
                      <a:srgbClr val="FFFF00"/>
                    </a:solidFill>
                  </a:rPr>
                  <a:t>!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e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∩</m:t>
                        </m:r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=0%</m:t>
                    </m:r>
                  </m:oMath>
                </a14:m>
                <a:endParaRPr lang="en-US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209ED4A-4C9F-4F08-B606-98B41324AE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4128" y="2286000"/>
                <a:ext cx="6007027" cy="4023360"/>
              </a:xfrm>
              <a:blipFill>
                <a:blip r:embed="rId2"/>
                <a:stretch>
                  <a:fillRect l="-2030" t="-1818" r="-15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4A61B71B-3581-4D3D-A25F-E6D70BD423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6" r="2" b="2"/>
          <a:stretch/>
        </p:blipFill>
        <p:spPr bwMode="auto">
          <a:xfrm>
            <a:off x="7552266" y="10"/>
            <a:ext cx="463973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3484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9B412-72E8-48C4-BFE4-7A8A81766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Por que, quando o moço disse que o tico era macho, consideramos uma probabilidade de 99% e não de 100%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5AF29-C329-4F0A-91F5-D3161C091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4D1EF0-0887-4E5F-AD2E-24339C6F4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833" y="2084832"/>
            <a:ext cx="6710661" cy="37775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133318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4C676-2136-4941-948A-54789D8F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Duas Teorias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9AB6A4-1959-457B-8034-D5F6624F08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Frequentista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90D3D62-009B-4B52-93F5-DE05C3DECD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Bayesiana</a:t>
            </a:r>
            <a:endParaRPr lang="en-US"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10C39357-3864-493E-8106-70447BBD2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825" y="3002596"/>
            <a:ext cx="3257550" cy="419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915A21-7273-4790-99F6-B70B5E507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966" y="3323438"/>
            <a:ext cx="2752723" cy="294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6312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F7D7F-119E-4551-9629-B426C2CDB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/>
              <a:t>Regra de cromwell</a:t>
            </a:r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4BD539F-5B2A-4BEC-BDBA-7597B73C29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24128" y="2286000"/>
            <a:ext cx="6066818" cy="40233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“I beseech you, in the bowels of Christ,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think it possible that you may be mistaken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.”</a:t>
            </a:r>
          </a:p>
          <a:p>
            <a:pPr marL="0" marR="0" lvl="0" indent="0" algn="r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latin typeface="Arial" panose="020B0604020202020204" pitchFamily="34" charset="0"/>
              </a:rPr>
              <a:t>Oliver Cromwell, </a:t>
            </a:r>
            <a:r>
              <a:rPr lang="en-US" altLang="en-US" sz="1800" dirty="0" err="1">
                <a:latin typeface="Arial" panose="020B0604020202020204" pitchFamily="34" charset="0"/>
              </a:rPr>
              <a:t>em</a:t>
            </a:r>
            <a:r>
              <a:rPr lang="en-US" altLang="en-US" sz="1800" dirty="0">
                <a:latin typeface="Arial" panose="020B0604020202020204" pitchFamily="34" charset="0"/>
              </a:rPr>
              <a:t> </a:t>
            </a:r>
            <a:r>
              <a:rPr lang="en-US" altLang="en-US" sz="1800" dirty="0" err="1">
                <a:latin typeface="Arial" panose="020B0604020202020204" pitchFamily="34" charset="0"/>
              </a:rPr>
              <a:t>uma</a:t>
            </a:r>
            <a:r>
              <a:rPr lang="en-US" altLang="en-US" sz="1800" dirty="0">
                <a:latin typeface="Arial" panose="020B0604020202020204" pitchFamily="34" charset="0"/>
              </a:rPr>
              <a:t> carta para a Assembleia </a:t>
            </a:r>
            <a:r>
              <a:rPr lang="en-US" altLang="en-US" sz="1800" dirty="0" err="1">
                <a:latin typeface="Arial" panose="020B0604020202020204" pitchFamily="34" charset="0"/>
              </a:rPr>
              <a:t>Geral</a:t>
            </a:r>
            <a:r>
              <a:rPr lang="en-US" altLang="en-US" sz="1800" dirty="0">
                <a:latin typeface="Arial" panose="020B0604020202020204" pitchFamily="34" charset="0"/>
              </a:rPr>
              <a:t> da </a:t>
            </a:r>
            <a:r>
              <a:rPr lang="en-US" altLang="en-US" sz="1800" dirty="0" err="1">
                <a:latin typeface="Arial" panose="020B0604020202020204" pitchFamily="34" charset="0"/>
              </a:rPr>
              <a:t>Igreja</a:t>
            </a:r>
            <a:r>
              <a:rPr lang="en-US" altLang="en-US" sz="1800" dirty="0">
                <a:latin typeface="Arial" panose="020B0604020202020204" pitchFamily="34" charset="0"/>
              </a:rPr>
              <a:t> da Esc</a:t>
            </a:r>
            <a:r>
              <a:rPr lang="pt-BR" altLang="en-US" sz="1800" dirty="0">
                <a:latin typeface="Arial" panose="020B0604020202020204" pitchFamily="34" charset="0"/>
              </a:rPr>
              <a:t>ócia em 3 de agosto de 1650, pouco antes da Batalha de Dunbar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</a:b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3AA0F-D046-41FC-8887-9895F29C52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07" r="27307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09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03D40-7D60-4E13-80D5-E7FDDC3F7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Últimos comentários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D6C79-AAB2-4A0E-B3DA-71A278612D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Felipe Buchbinder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726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38171-FDD8-48A7-8F87-BFD59FA12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A Teoria Frequentista pode ser pensada como um caso limite da teoria Bayesiana...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7B7DC5-C36A-454B-8F90-99843DE212EB}"/>
              </a:ext>
            </a:extLst>
          </p:cNvPr>
          <p:cNvSpPr txBox="1"/>
          <p:nvPr/>
        </p:nvSpPr>
        <p:spPr>
          <a:xfrm>
            <a:off x="2326512" y="2084832"/>
            <a:ext cx="91671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... afinal, ver que um evento acontece com muita </a:t>
            </a:r>
            <a:r>
              <a:rPr lang="pt-BR" sz="3200" dirty="0">
                <a:solidFill>
                  <a:schemeClr val="accent2"/>
                </a:solidFill>
              </a:rPr>
              <a:t>frequência</a:t>
            </a:r>
            <a:r>
              <a:rPr lang="pt-BR" sz="3200" dirty="0"/>
              <a:t> pode mudar o nosso </a:t>
            </a:r>
            <a:r>
              <a:rPr lang="pt-BR" sz="3200" dirty="0">
                <a:solidFill>
                  <a:schemeClr val="accent2"/>
                </a:solidFill>
              </a:rPr>
              <a:t>grau de certeza</a:t>
            </a:r>
            <a:r>
              <a:rPr lang="pt-BR" sz="3200" dirty="0"/>
              <a:t> sobre ele...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23B174-00DB-4718-BAF8-074FCADBCB5B}"/>
              </a:ext>
            </a:extLst>
          </p:cNvPr>
          <p:cNvSpPr txBox="1"/>
          <p:nvPr/>
        </p:nvSpPr>
        <p:spPr>
          <a:xfrm>
            <a:off x="1577051" y="3857686"/>
            <a:ext cx="91671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... Inclusive, quando o número de observações tende a infinito, as duas teorias prevêem (quase sempre) a mesma coisa!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740696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C7E968-4D1A-47EE-BA46-46393CE38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Daqui para frente, só vamos falar da teoria frequentista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5D7CF7-41B9-4459-8434-F19F0CDD7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97575"/>
            <a:ext cx="9720073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A matemática é muito mais simples!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Tradicionalmente se aprende a teoria frequentista primeiro e a Bayesiana depois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É o que está na ementa do curso de vocês. E eu preciso seguir a ementa </a:t>
            </a:r>
            <a:r>
              <a:rPr lang="pt-BR" dirty="0">
                <a:sym typeface="Wingdings" panose="05000000000000000000" pitchFamily="2" charset="2"/>
              </a:rPr>
              <a:t>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>
                <a:sym typeface="Wingdings" panose="05000000000000000000" pitchFamily="2" charset="2"/>
              </a:rPr>
              <a:t>Já falei que a matemática é bem mais simples</a:t>
            </a:r>
            <a:r>
              <a:rPr lang="en-US" dirty="0">
                <a:sym typeface="Wingdings" panose="05000000000000000000" pitchFamily="2" charset="2"/>
              </a:rPr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1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4C676-2136-4941-948A-54789D8F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Duas Teorias</a:t>
            </a:r>
            <a:br>
              <a:rPr lang="pt-BR" dirty="0"/>
            </a:br>
            <a:r>
              <a:rPr lang="pt-BR" sz="3600" dirty="0">
                <a:solidFill>
                  <a:schemeClr val="accent1"/>
                </a:solidFill>
              </a:rPr>
              <a:t>em uma frase cada uma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9AB6A4-1959-457B-8034-D5F6624F08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Frequentista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90D3D62-009B-4B52-93F5-DE05C3DECD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Bayesiana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541D98-CACA-45BB-9656-ED2EDA211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41" y="2850196"/>
            <a:ext cx="3020753" cy="3512504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A975160A-0FBF-40E2-986E-96F0929E6F60}"/>
              </a:ext>
            </a:extLst>
          </p:cNvPr>
          <p:cNvSpPr/>
          <p:nvPr/>
        </p:nvSpPr>
        <p:spPr>
          <a:xfrm>
            <a:off x="2868168" y="2179636"/>
            <a:ext cx="2561082" cy="1499616"/>
          </a:xfrm>
          <a:prstGeom prst="wedgeEllipseCallout">
            <a:avLst>
              <a:gd name="adj1" fmla="val -45465"/>
              <a:gd name="adj2" fmla="val 6758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“Mais provável é aquilo que mais ocorre”</a:t>
            </a:r>
          </a:p>
          <a:p>
            <a:pPr algn="ctr"/>
            <a:r>
              <a:rPr lang="pt-BR" dirty="0">
                <a:solidFill>
                  <a:schemeClr val="tx1"/>
                </a:solidFill>
              </a:rPr>
              <a:t>(Aristóteles)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076" name="Picture 4" descr="See the source image">
            <a:extLst>
              <a:ext uri="{FF2B5EF4-FFF2-40B4-BE49-F238E27FC236}">
                <a16:creationId xmlns:a16="http://schemas.microsoft.com/office/drawing/2014/main" id="{F3F9585E-E391-40FB-A6C5-F8EDDD550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0888" y="2868102"/>
            <a:ext cx="3171825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F4C03304-ED45-47D4-9C7F-2DFEE17EA649}"/>
              </a:ext>
            </a:extLst>
          </p:cNvPr>
          <p:cNvSpPr/>
          <p:nvPr/>
        </p:nvSpPr>
        <p:spPr>
          <a:xfrm>
            <a:off x="8867775" y="2084831"/>
            <a:ext cx="3171824" cy="2515743"/>
          </a:xfrm>
          <a:prstGeom prst="cloudCallout">
            <a:avLst>
              <a:gd name="adj1" fmla="val -45963"/>
              <a:gd name="adj2" fmla="val 6693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 probabilidade de um evento é o grau de certeza que a gente tem de que ele vai acontecer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674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BF7ACE0-1484-4D0A-8767-856BECD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Teoria Frequentista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C4F777-D95F-4675-9BA9-15302DD5DE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Felipe Buchbinder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04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9094D94-D860-4F79-82D0-5C4DA4976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6616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Teoria </a:t>
            </a:r>
            <a:r>
              <a:rPr lang="en-US" dirty="0" err="1"/>
              <a:t>Frequentista</a:t>
            </a:r>
            <a:br>
              <a:rPr lang="en-US" dirty="0"/>
            </a:br>
            <a:r>
              <a:rPr lang="en-US" sz="3200" dirty="0" err="1">
                <a:solidFill>
                  <a:schemeClr val="accent1"/>
                </a:solidFill>
              </a:rPr>
              <a:t>Probabilidade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como</a:t>
            </a:r>
            <a:r>
              <a:rPr lang="en-US" sz="3200" dirty="0">
                <a:solidFill>
                  <a:schemeClr val="accent1"/>
                </a:solidFill>
              </a:rPr>
              <a:t> o </a:t>
            </a:r>
            <a:r>
              <a:rPr lang="en-US" sz="3200" dirty="0" err="1">
                <a:solidFill>
                  <a:schemeClr val="accent1"/>
                </a:solidFill>
              </a:rPr>
              <a:t>limite</a:t>
            </a:r>
            <a:r>
              <a:rPr lang="en-US" sz="3200" dirty="0">
                <a:solidFill>
                  <a:schemeClr val="accent1"/>
                </a:solidFill>
              </a:rPr>
              <a:t> da </a:t>
            </a:r>
            <a:r>
              <a:rPr lang="en-US" sz="3200" dirty="0" err="1">
                <a:solidFill>
                  <a:schemeClr val="accent1"/>
                </a:solidFill>
              </a:rPr>
              <a:t>frequ</a:t>
            </a:r>
            <a:r>
              <a:rPr lang="pt-BR" sz="3200" dirty="0">
                <a:solidFill>
                  <a:schemeClr val="accent1"/>
                </a:solidFill>
              </a:rPr>
              <a:t>ência relativa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E1CB2A-6208-4900-A739-2C1178523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3609974"/>
            <a:ext cx="10272247" cy="2699385"/>
          </a:xfrm>
        </p:spPr>
        <p:txBody>
          <a:bodyPr/>
          <a:lstStyle/>
          <a:p>
            <a:r>
              <a:rPr lang="en-US" dirty="0" err="1"/>
              <a:t>Exemplos</a:t>
            </a:r>
            <a:r>
              <a:rPr lang="en-US" dirty="0"/>
              <a:t>: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/>
              <a:t>Por que a </a:t>
            </a:r>
            <a:r>
              <a:rPr lang="en-US" dirty="0" err="1"/>
              <a:t>probabilidade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moeda</a:t>
            </a:r>
            <a:r>
              <a:rPr lang="en-US" dirty="0"/>
              <a:t> </a:t>
            </a:r>
            <a:r>
              <a:rPr lang="en-US" dirty="0" err="1"/>
              <a:t>dar</a:t>
            </a:r>
            <a:r>
              <a:rPr lang="en-US" dirty="0"/>
              <a:t> “</a:t>
            </a:r>
            <a:r>
              <a:rPr lang="en-US" dirty="0" err="1"/>
              <a:t>cara</a:t>
            </a:r>
            <a:r>
              <a:rPr lang="en-US" dirty="0"/>
              <a:t>” </a:t>
            </a:r>
            <a:r>
              <a:rPr lang="pt-BR" dirty="0"/>
              <a:t>é 50%?</a:t>
            </a:r>
          </a:p>
          <a:p>
            <a:pPr marL="457200" indent="-457200">
              <a:buFont typeface="+mj-lt"/>
              <a:buAutoNum type="alphaUcPeriod"/>
            </a:pPr>
            <a:r>
              <a:rPr lang="en-US" dirty="0"/>
              <a:t>Por que </a:t>
            </a:r>
            <a:r>
              <a:rPr lang="en-US" dirty="0" err="1"/>
              <a:t>probabilidade</a:t>
            </a:r>
            <a:r>
              <a:rPr lang="en-US" dirty="0"/>
              <a:t> de um </a:t>
            </a:r>
            <a:r>
              <a:rPr lang="en-US" dirty="0" err="1"/>
              <a:t>avi</a:t>
            </a:r>
            <a:r>
              <a:rPr lang="pt-BR" dirty="0"/>
              <a:t>ão cair não é 50%</a:t>
            </a:r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769979F-C0B9-4BCB-8901-84D5F666627A}"/>
                  </a:ext>
                </a:extLst>
              </p:cNvPr>
              <p:cNvSpPr txBox="1"/>
              <p:nvPr/>
            </p:nvSpPr>
            <p:spPr>
              <a:xfrm>
                <a:off x="1104900" y="2533650"/>
                <a:ext cx="10096225" cy="66684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𝑃𝑟𝑜𝑏𝑎𝑏𝑖𝑙𝑖𝑑𝑎𝑑𝑒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𝑜𝑝𝑜𝑟𝑡𝑢𝑛𝑖𝑑𝑎𝑑𝑒𝑠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→+∞</m:t>
                              </m:r>
                            </m:lim>
                          </m:limLow>
                        </m:fName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𝑄𝑢𝑎𝑛𝑡𝑎𝑠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𝑣𝑒𝑧𝑒𝑠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𝑎𝑙𝑔𝑢𝑚𝑎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𝑐𝑜𝑖𝑠𝑎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𝑎𝑐𝑜𝑛𝑡𝑒𝑐𝑒𝑢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𝑄𝑢𝑎𝑛𝑡𝑎𝑠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𝑜𝑝𝑜𝑟𝑡𝑢𝑛𝑖𝑑𝑎𝑑𝑒𝑠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𝑎𝑙𝑔𝑢𝑚𝑎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𝑐𝑜𝑖𝑠𝑎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𝑡𝑒𝑣𝑒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𝑝𝑎𝑟𝑎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𝑎𝑐𝑜𝑛𝑡𝑒𝑐𝑒𝑟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769979F-C0B9-4BCB-8901-84D5F66662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4900" y="2533650"/>
                <a:ext cx="10096225" cy="6668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8718C5CC-286F-4AB8-B010-7CFF0124450C}"/>
              </a:ext>
            </a:extLst>
          </p:cNvPr>
          <p:cNvSpPr/>
          <p:nvPr/>
        </p:nvSpPr>
        <p:spPr>
          <a:xfrm>
            <a:off x="1200150" y="2324100"/>
            <a:ext cx="10096225" cy="1076325"/>
          </a:xfrm>
          <a:prstGeom prst="rect">
            <a:avLst/>
          </a:prstGeom>
          <a:solidFill>
            <a:srgbClr val="1CADE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528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AF4C7-2FA2-4466-9C49-B9C4059A6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4682191" cy="1499616"/>
          </a:xfrm>
        </p:spPr>
        <p:txBody>
          <a:bodyPr>
            <a:normAutofit fontScale="90000"/>
          </a:bodyPr>
          <a:lstStyle/>
          <a:p>
            <a:r>
              <a:rPr lang="pt-BR" dirty="0"/>
              <a:t>Teste da teoria frequentista em python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9415D-FD30-4C85-BD9A-003E03FA0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385825" cy="4023360"/>
          </a:xfrm>
        </p:spPr>
        <p:txBody>
          <a:bodyPr/>
          <a:lstStyle/>
          <a:p>
            <a:r>
              <a:rPr lang="pt-BR" dirty="0"/>
              <a:t>100 moedas lançadas 10 mil vezes.</a:t>
            </a:r>
            <a:br>
              <a:rPr lang="pt-BR" dirty="0"/>
            </a:br>
            <a:r>
              <a:rPr lang="pt-BR" dirty="0"/>
              <a:t>No longo prazo, todas mostram 50% de caras.</a:t>
            </a:r>
          </a:p>
          <a:p>
            <a:r>
              <a:rPr lang="pt-BR" dirty="0"/>
              <a:t>Por isso, dizemos que a probabilidade do lançamento de uma moeda resultar em cara é de 50%.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709FFE-57FF-4A33-968A-FF3A88EAE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130" y="243069"/>
            <a:ext cx="6396875" cy="6158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333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6DF5-2E2B-4C7B-94EE-9CC2CA3B2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pt-BR" sz="4600" dirty="0"/>
              <a:t>Frequência relativa vs. Probabilidade</a:t>
            </a:r>
            <a:endParaRPr lang="en-US" sz="4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4697B-BAAB-42CE-B044-54620F911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pt-BR" dirty="0"/>
              <a:t>Eu lanço uma moeda uma vez e cai cara.</a:t>
            </a:r>
          </a:p>
          <a:p>
            <a:r>
              <a:rPr lang="pt-BR" dirty="0"/>
              <a:t>Caiu cara 100% das vezes.</a:t>
            </a:r>
          </a:p>
          <a:p>
            <a:r>
              <a:rPr lang="pt-BR" dirty="0"/>
              <a:t>Isso significa que a probabilidade de sair cara é 100%</a:t>
            </a:r>
            <a:r>
              <a:rPr lang="en-US" dirty="0"/>
              <a:t>?</a:t>
            </a:r>
          </a:p>
        </p:txBody>
      </p:sp>
      <p:pic>
        <p:nvPicPr>
          <p:cNvPr id="5122" name="Picture 2" descr="Image result for Coin Toss ClipArt">
            <a:extLst>
              <a:ext uri="{FF2B5EF4-FFF2-40B4-BE49-F238E27FC236}">
                <a16:creationId xmlns:a16="http://schemas.microsoft.com/office/drawing/2014/main" id="{F526E462-9C6B-46E6-A92F-CD2F4C96D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49811" y="640080"/>
            <a:ext cx="5348299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2886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36DF5-2E2B-4C7B-94EE-9CC2CA3B2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pt-BR" sz="4600" dirty="0"/>
              <a:t>Frequência relativa vs. Probabilidade</a:t>
            </a:r>
            <a:endParaRPr lang="en-US" sz="4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4697B-BAAB-42CE-B044-54620F911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Eu lanço uma moeda uma vez e cai cara.</a:t>
            </a:r>
          </a:p>
          <a:p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Caiu cara 100% das vezes.</a:t>
            </a:r>
          </a:p>
          <a:p>
            <a:r>
              <a:rPr lang="pt-BR" dirty="0">
                <a:solidFill>
                  <a:schemeClr val="bg1">
                    <a:lumMod val="50000"/>
                  </a:schemeClr>
                </a:solidFill>
              </a:rPr>
              <a:t>Isso significa que a probabilidade de sair cara é 100%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  <a:p>
            <a:r>
              <a:rPr lang="en-US" dirty="0" err="1"/>
              <a:t>Não</a:t>
            </a:r>
            <a:r>
              <a:rPr lang="en-US" dirty="0"/>
              <a:t>! 100% é a </a:t>
            </a:r>
            <a:r>
              <a:rPr lang="en-US" dirty="0" err="1">
                <a:solidFill>
                  <a:schemeClr val="accent4"/>
                </a:solidFill>
              </a:rPr>
              <a:t>frequência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 err="1">
                <a:solidFill>
                  <a:schemeClr val="accent4"/>
                </a:solidFill>
              </a:rPr>
              <a:t>relativa</a:t>
            </a:r>
            <a:r>
              <a:rPr lang="en-US" dirty="0"/>
              <a:t>. Para </a:t>
            </a:r>
            <a:r>
              <a:rPr lang="en-US" dirty="0" err="1"/>
              <a:t>falarmos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>
                <a:solidFill>
                  <a:srgbClr val="1CADE4"/>
                </a:solidFill>
              </a:rPr>
              <a:t>probabilidades</a:t>
            </a:r>
            <a:r>
              <a:rPr lang="en-US" dirty="0">
                <a:solidFill>
                  <a:srgbClr val="1CADE4"/>
                </a:solidFill>
              </a:rPr>
              <a:t> </a:t>
            </a:r>
            <a:r>
              <a:rPr lang="en-US" dirty="0"/>
              <a:t>é </a:t>
            </a:r>
            <a:r>
              <a:rPr lang="en-US" dirty="0" err="1"/>
              <a:t>preciso</a:t>
            </a:r>
            <a:r>
              <a:rPr lang="en-US" dirty="0"/>
              <a:t> </a:t>
            </a:r>
            <a:r>
              <a:rPr lang="en-US" dirty="0" err="1"/>
              <a:t>observar</a:t>
            </a:r>
            <a:r>
              <a:rPr lang="en-US" dirty="0"/>
              <a:t> </a:t>
            </a:r>
            <a:r>
              <a:rPr lang="en-US" dirty="0" err="1">
                <a:solidFill>
                  <a:srgbClr val="1CADE4"/>
                </a:solidFill>
              </a:rPr>
              <a:t>vááááários</a:t>
            </a:r>
            <a:r>
              <a:rPr lang="en-US" dirty="0">
                <a:solidFill>
                  <a:srgbClr val="1CADE4"/>
                </a:solidFill>
              </a:rPr>
              <a:t> </a:t>
            </a:r>
            <a:r>
              <a:rPr lang="en-US" dirty="0" err="1">
                <a:solidFill>
                  <a:srgbClr val="1CADE4"/>
                </a:solidFill>
              </a:rPr>
              <a:t>lançamentos</a:t>
            </a:r>
            <a:r>
              <a:rPr lang="en-US" dirty="0"/>
              <a:t> de </a:t>
            </a:r>
            <a:r>
              <a:rPr lang="en-US" dirty="0" err="1"/>
              <a:t>moeda</a:t>
            </a:r>
            <a:r>
              <a:rPr lang="en-US" dirty="0"/>
              <a:t>.</a:t>
            </a:r>
          </a:p>
        </p:txBody>
      </p:sp>
      <p:pic>
        <p:nvPicPr>
          <p:cNvPr id="5122" name="Picture 2" descr="Image result for Coin Toss ClipArt">
            <a:extLst>
              <a:ext uri="{FF2B5EF4-FFF2-40B4-BE49-F238E27FC236}">
                <a16:creationId xmlns:a16="http://schemas.microsoft.com/office/drawing/2014/main" id="{F526E462-9C6B-46E6-A92F-CD2F4C96D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49811" y="640080"/>
            <a:ext cx="5348299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9731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C7FB9-EA76-426A-8543-1B1C609D7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1AF1A-D9BE-4E49-BB01-850E004807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A6B96-4204-4C8E-9C21-5FE89F5D2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2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71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207</TotalTime>
  <Words>788</Words>
  <Application>Microsoft Office PowerPoint</Application>
  <PresentationFormat>Widescreen</PresentationFormat>
  <Paragraphs>83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Cambria Math</vt:lpstr>
      <vt:lpstr>Tw Cen MT</vt:lpstr>
      <vt:lpstr>Tw Cen MT Condensed</vt:lpstr>
      <vt:lpstr>Wingdings</vt:lpstr>
      <vt:lpstr>Wingdings 3</vt:lpstr>
      <vt:lpstr>Integral</vt:lpstr>
      <vt:lpstr>O que são probabilidades</vt:lpstr>
      <vt:lpstr>Duas Teorias</vt:lpstr>
      <vt:lpstr>Duas Teorias em uma frase cada uma</vt:lpstr>
      <vt:lpstr>Teoria Frequentista</vt:lpstr>
      <vt:lpstr>Teoria Frequentista Probabilidade como o limite da frequência relativa</vt:lpstr>
      <vt:lpstr>Teste da teoria frequentista em python</vt:lpstr>
      <vt:lpstr>Frequência relativa vs. Probabilidade</vt:lpstr>
      <vt:lpstr>Frequência relativa vs. Probabilidade</vt:lpstr>
      <vt:lpstr>PowerPoint Presentation</vt:lpstr>
      <vt:lpstr>Críticas à teoria frequentista</vt:lpstr>
      <vt:lpstr>Teoria Bayesiana</vt:lpstr>
      <vt:lpstr>Teoria Bayesiana Probabilidade como um grau de certeza</vt:lpstr>
      <vt:lpstr>Essas frases fazem sentido na teoria bayesiana, mas não na teoria frequentista</vt:lpstr>
      <vt:lpstr>Teoria bayesiana e aprendizado</vt:lpstr>
      <vt:lpstr>Probabilidade condicional Notação</vt:lpstr>
      <vt:lpstr>O caso do passarinho tico</vt:lpstr>
      <vt:lpstr>O caso do passarinho tico</vt:lpstr>
      <vt:lpstr>O caso do passarinho tico</vt:lpstr>
      <vt:lpstr>Por que, quando o moço disse que o tico era macho, consideramos uma probabilidade de 99% e não de 100%?</vt:lpstr>
      <vt:lpstr>Regra de cromwell</vt:lpstr>
      <vt:lpstr>Últimos comentários</vt:lpstr>
      <vt:lpstr>A Teoria Frequentista pode ser pensada como um caso limite da teoria Bayesiana...</vt:lpstr>
      <vt:lpstr>Daqui para frente, só vamos falar da teoria frequentista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que são probabilidades</dc:title>
  <dc:creator>Felipe Buchbinder</dc:creator>
  <cp:lastModifiedBy>Felipe Buchbinder</cp:lastModifiedBy>
  <cp:revision>22</cp:revision>
  <dcterms:created xsi:type="dcterms:W3CDTF">2021-05-31T01:09:34Z</dcterms:created>
  <dcterms:modified xsi:type="dcterms:W3CDTF">2021-06-15T01:55:15Z</dcterms:modified>
</cp:coreProperties>
</file>

<file path=docProps/thumbnail.jpeg>
</file>